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047" r:id="rId2"/>
    <p:sldId id="2063" r:id="rId3"/>
    <p:sldId id="2078" r:id="rId4"/>
    <p:sldId id="2079" r:id="rId5"/>
  </p:sldIdLst>
  <p:sldSz cx="12192000" cy="6858000"/>
  <p:notesSz cx="9928225" cy="6797675"/>
  <p:custDataLst>
    <p:tags r:id="rId8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2" userDrawn="1">
          <p15:clr>
            <a:srgbClr val="A4A3A4"/>
          </p15:clr>
        </p15:guide>
        <p15:guide id="2" pos="3889" userDrawn="1">
          <p15:clr>
            <a:srgbClr val="A4A3A4"/>
          </p15:clr>
        </p15:guide>
        <p15:guide id="3" pos="302" userDrawn="1">
          <p15:clr>
            <a:srgbClr val="A4A3A4"/>
          </p15:clr>
        </p15:guide>
        <p15:guide id="4" pos="737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5EDA"/>
    <a:srgbClr val="06488D"/>
    <a:srgbClr val="004EA1"/>
    <a:srgbClr val="185ED9"/>
    <a:srgbClr val="DCE7FB"/>
    <a:srgbClr val="53E1FE"/>
    <a:srgbClr val="7030A0"/>
    <a:srgbClr val="004DA1"/>
    <a:srgbClr val="CC0F00"/>
    <a:srgbClr val="F0F4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9" autoAdjust="0"/>
    <p:restoredTop sz="80973" autoAdjust="0"/>
  </p:normalViewPr>
  <p:slideViewPr>
    <p:cSldViewPr showGuides="1">
      <p:cViewPr varScale="1">
        <p:scale>
          <a:sx n="80" d="100"/>
          <a:sy n="80" d="100"/>
        </p:scale>
        <p:origin x="763" y="67"/>
      </p:cViewPr>
      <p:guideLst>
        <p:guide orient="horz" pos="2272"/>
        <p:guide pos="3889"/>
        <p:guide pos="302"/>
        <p:guide pos="7378"/>
      </p:guideLst>
    </p:cSldViewPr>
  </p:slideViewPr>
  <p:outlineViewPr>
    <p:cViewPr>
      <p:scale>
        <a:sx n="33" d="100"/>
        <a:sy n="33" d="100"/>
      </p:scale>
      <p:origin x="0" y="-6606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-53"/>
    </p:cViewPr>
  </p:sorterViewPr>
  <p:notesViewPr>
    <p:cSldViewPr>
      <p:cViewPr varScale="1">
        <p:scale>
          <a:sx n="88" d="100"/>
          <a:sy n="88" d="100"/>
        </p:scale>
        <p:origin x="4051" y="9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1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22595" y="0"/>
            <a:ext cx="4303313" cy="341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DCB08-511C-427A-A583-7F7F1A439E7A}" type="datetimeFigureOut">
              <a:rPr lang="zh-CN" altLang="en-US" smtClean="0"/>
              <a:t>2026/9/8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456433"/>
            <a:ext cx="4303313" cy="3412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22595" y="6456433"/>
            <a:ext cx="4303313" cy="3412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8572DB-34C2-4243-AFEE-B3809117602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22595" y="0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A65971B-5815-174B-AAA5-08DDE7B09D31}" type="datetimeFigureOut">
              <a:rPr lang="zh-CN" altLang="en-US"/>
              <a:t>2026/9/8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700338" y="509588"/>
            <a:ext cx="4527550" cy="2547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92359" y="3229277"/>
            <a:ext cx="7943507" cy="305862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456379"/>
            <a:ext cx="4303313" cy="3402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22595" y="6456379"/>
            <a:ext cx="4303313" cy="34021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5AB0C2D-4860-5240-99E9-83DF611AECE5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89A2C4F-C54F-4BC2-B695-9842A861A83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5AB0C2D-4860-5240-99E9-83DF611AECE5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2741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" name="组合 139"/>
          <p:cNvGrpSpPr/>
          <p:nvPr userDrawn="1"/>
        </p:nvGrpSpPr>
        <p:grpSpPr>
          <a:xfrm>
            <a:off x="-4526" y="0"/>
            <a:ext cx="12196526" cy="6858000"/>
            <a:chOff x="-4526" y="0"/>
            <a:chExt cx="12196526" cy="6858000"/>
          </a:xfrm>
        </p:grpSpPr>
        <p:pic>
          <p:nvPicPr>
            <p:cNvPr id="141" name="图片 140"/>
            <p:cNvPicPr>
              <a:picLocks noChangeAspect="1"/>
            </p:cNvPicPr>
            <p:nvPr/>
          </p:nvPicPr>
          <p:blipFill rotWithShape="1">
            <a:blip r:embed="rId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272" b="32309"/>
            <a:stretch>
              <a:fillRect/>
            </a:stretch>
          </p:blipFill>
          <p:spPr>
            <a:xfrm flipH="1" flipV="1">
              <a:off x="-4526" y="0"/>
              <a:ext cx="3254561" cy="2350190"/>
            </a:xfrm>
            <a:custGeom>
              <a:avLst/>
              <a:gdLst>
                <a:gd name="connsiteX0" fmla="*/ 8120594 w 8120594"/>
                <a:gd name="connsiteY0" fmla="*/ 0 h 5864059"/>
                <a:gd name="connsiteX1" fmla="*/ 0 w 8120594"/>
                <a:gd name="connsiteY1" fmla="*/ 0 h 5864059"/>
                <a:gd name="connsiteX2" fmla="*/ 0 w 8120594"/>
                <a:gd name="connsiteY2" fmla="*/ 5864059 h 5864059"/>
                <a:gd name="connsiteX3" fmla="*/ 8120594 w 8120594"/>
                <a:gd name="connsiteY3" fmla="*/ 5864059 h 586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0594" h="5864059">
                  <a:moveTo>
                    <a:pt x="8120594" y="0"/>
                  </a:moveTo>
                  <a:lnTo>
                    <a:pt x="0" y="0"/>
                  </a:lnTo>
                  <a:lnTo>
                    <a:pt x="0" y="5864059"/>
                  </a:lnTo>
                  <a:lnTo>
                    <a:pt x="8120594" y="5864059"/>
                  </a:lnTo>
                  <a:close/>
                </a:path>
              </a:pathLst>
            </a:custGeom>
          </p:spPr>
        </p:pic>
        <p:pic>
          <p:nvPicPr>
            <p:cNvPr id="142" name="图片 141"/>
            <p:cNvPicPr>
              <a:picLocks noChangeAspect="1"/>
            </p:cNvPicPr>
            <p:nvPr/>
          </p:nvPicPr>
          <p:blipFill rotWithShape="1">
            <a:blip r:embed="rId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272" b="32309"/>
            <a:stretch>
              <a:fillRect/>
            </a:stretch>
          </p:blipFill>
          <p:spPr>
            <a:xfrm flipV="1">
              <a:off x="8937439" y="0"/>
              <a:ext cx="3254561" cy="2350190"/>
            </a:xfrm>
            <a:custGeom>
              <a:avLst/>
              <a:gdLst>
                <a:gd name="connsiteX0" fmla="*/ 8120594 w 8120594"/>
                <a:gd name="connsiteY0" fmla="*/ 0 h 5864059"/>
                <a:gd name="connsiteX1" fmla="*/ 0 w 8120594"/>
                <a:gd name="connsiteY1" fmla="*/ 0 h 5864059"/>
                <a:gd name="connsiteX2" fmla="*/ 0 w 8120594"/>
                <a:gd name="connsiteY2" fmla="*/ 5864059 h 5864059"/>
                <a:gd name="connsiteX3" fmla="*/ 8120594 w 8120594"/>
                <a:gd name="connsiteY3" fmla="*/ 5864059 h 586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0594" h="5864059">
                  <a:moveTo>
                    <a:pt x="8120594" y="0"/>
                  </a:moveTo>
                  <a:lnTo>
                    <a:pt x="0" y="0"/>
                  </a:lnTo>
                  <a:lnTo>
                    <a:pt x="0" y="5864059"/>
                  </a:lnTo>
                  <a:lnTo>
                    <a:pt x="8120594" y="5864059"/>
                  </a:lnTo>
                  <a:close/>
                </a:path>
              </a:pathLst>
            </a:custGeom>
          </p:spPr>
        </p:pic>
        <p:pic>
          <p:nvPicPr>
            <p:cNvPr id="143" name="图片 142"/>
            <p:cNvPicPr>
              <a:picLocks noChangeAspect="1"/>
            </p:cNvPicPr>
            <p:nvPr/>
          </p:nvPicPr>
          <p:blipFill rotWithShape="1">
            <a:blip r:embed="rId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272" b="32309"/>
            <a:stretch>
              <a:fillRect/>
            </a:stretch>
          </p:blipFill>
          <p:spPr>
            <a:xfrm flipH="1">
              <a:off x="0" y="4507810"/>
              <a:ext cx="3254561" cy="2350190"/>
            </a:xfrm>
            <a:custGeom>
              <a:avLst/>
              <a:gdLst>
                <a:gd name="connsiteX0" fmla="*/ 8120594 w 8120594"/>
                <a:gd name="connsiteY0" fmla="*/ 0 h 5864059"/>
                <a:gd name="connsiteX1" fmla="*/ 0 w 8120594"/>
                <a:gd name="connsiteY1" fmla="*/ 0 h 5864059"/>
                <a:gd name="connsiteX2" fmla="*/ 0 w 8120594"/>
                <a:gd name="connsiteY2" fmla="*/ 5864059 h 5864059"/>
                <a:gd name="connsiteX3" fmla="*/ 8120594 w 8120594"/>
                <a:gd name="connsiteY3" fmla="*/ 5864059 h 586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0594" h="5864059">
                  <a:moveTo>
                    <a:pt x="8120594" y="0"/>
                  </a:moveTo>
                  <a:lnTo>
                    <a:pt x="0" y="0"/>
                  </a:lnTo>
                  <a:lnTo>
                    <a:pt x="0" y="5864059"/>
                  </a:lnTo>
                  <a:lnTo>
                    <a:pt x="8120594" y="5864059"/>
                  </a:lnTo>
                  <a:close/>
                </a:path>
              </a:pathLst>
            </a:custGeom>
          </p:spPr>
        </p:pic>
        <p:pic>
          <p:nvPicPr>
            <p:cNvPr id="144" name="图片 143"/>
            <p:cNvPicPr>
              <a:picLocks noChangeAspect="1"/>
            </p:cNvPicPr>
            <p:nvPr/>
          </p:nvPicPr>
          <p:blipFill rotWithShape="1">
            <a:blip r:embed="rId2">
              <a:alphaModFix am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7272" b="32309"/>
            <a:stretch>
              <a:fillRect/>
            </a:stretch>
          </p:blipFill>
          <p:spPr>
            <a:xfrm>
              <a:off x="8937439" y="4507810"/>
              <a:ext cx="3254561" cy="2350190"/>
            </a:xfrm>
            <a:custGeom>
              <a:avLst/>
              <a:gdLst>
                <a:gd name="connsiteX0" fmla="*/ 8120594 w 8120594"/>
                <a:gd name="connsiteY0" fmla="*/ 0 h 5864059"/>
                <a:gd name="connsiteX1" fmla="*/ 0 w 8120594"/>
                <a:gd name="connsiteY1" fmla="*/ 0 h 5864059"/>
                <a:gd name="connsiteX2" fmla="*/ 0 w 8120594"/>
                <a:gd name="connsiteY2" fmla="*/ 5864059 h 5864059"/>
                <a:gd name="connsiteX3" fmla="*/ 8120594 w 8120594"/>
                <a:gd name="connsiteY3" fmla="*/ 5864059 h 5864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120594" h="5864059">
                  <a:moveTo>
                    <a:pt x="8120594" y="0"/>
                  </a:moveTo>
                  <a:lnTo>
                    <a:pt x="0" y="0"/>
                  </a:lnTo>
                  <a:lnTo>
                    <a:pt x="0" y="5864059"/>
                  </a:lnTo>
                  <a:lnTo>
                    <a:pt x="8120594" y="5864059"/>
                  </a:lnTo>
                  <a:close/>
                </a:path>
              </a:pathLst>
            </a:custGeom>
          </p:spPr>
        </p:pic>
      </p:grpSp>
      <p:sp>
        <p:nvSpPr>
          <p:cNvPr id="1227" name="矩形 122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rgbClr val="4271ED">
                  <a:lumMod val="5000"/>
                  <a:lumOff val="95000"/>
                  <a:alpha val="60000"/>
                </a:srgbClr>
              </a:gs>
              <a:gs pos="0">
                <a:srgbClr val="4271ED">
                  <a:lumMod val="0"/>
                  <a:lumOff val="100000"/>
                  <a:alpha val="70000"/>
                </a:srgb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 userDrawn="1">
            <p:ph type="body" sz="quarter" idx="10"/>
          </p:nvPr>
        </p:nvSpPr>
        <p:spPr>
          <a:xfrm>
            <a:off x="423328" y="247134"/>
            <a:ext cx="6336134" cy="615553"/>
          </a:xfrm>
          <a:noFill/>
        </p:spPr>
        <p:txBody>
          <a:bodyPr wrap="square" rtlCol="0">
            <a:spAutoFit/>
          </a:bodyPr>
          <a:lstStyle>
            <a:lvl1pPr>
              <a:defRPr kumimoji="0" lang="zh-CN" altLang="en-US" sz="3400" b="1" i="0" u="none" strike="noStrike" kern="0" cap="none" spc="0" normalizeH="0" baseline="0" dirty="0" smtClean="0">
                <a:ln w="3175">
                  <a:gradFill flip="none" rotWithShape="1">
                    <a:gsLst>
                      <a:gs pos="0">
                        <a:schemeClr val="accent1">
                          <a:lumMod val="5000"/>
                          <a:lumOff val="95000"/>
                        </a:schemeClr>
                      </a:gs>
                      <a:gs pos="100000">
                        <a:schemeClr val="accent1">
                          <a:lumMod val="30000"/>
                          <a:lumOff val="70000"/>
                          <a:alpha val="50000"/>
                        </a:schemeClr>
                      </a:gs>
                    </a:gsLst>
                    <a:lin ang="16200000" scaled="1"/>
                    <a:tileRect/>
                  </a:gradFill>
                </a:ln>
                <a:noFill/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lang="zh-CN" altLang="en-US" dirty="0">
                <a:latin typeface="Calibri" panose="020F0502020204030204" pitchFamily="34" charset="0"/>
                <a:ea typeface="宋体" panose="02010600030101010101" pitchFamily="2" charset="-122"/>
              </a:defRPr>
            </a:lvl2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 userDrawn="1">
            <p:ph type="title"/>
          </p:nvPr>
        </p:nvSpPr>
        <p:spPr>
          <a:xfrm>
            <a:off x="392854" y="344319"/>
            <a:ext cx="10972800" cy="495265"/>
          </a:xfrm>
        </p:spPr>
        <p:txBody>
          <a:bodyPr/>
          <a:lstStyle>
            <a:lvl1pPr algn="l" defTabSz="1219200" rtl="0" eaLnBrk="1" fontAlgn="base" hangingPunct="1">
              <a:spcBef>
                <a:spcPct val="0"/>
              </a:spcBef>
              <a:spcAft>
                <a:spcPct val="0"/>
              </a:spcAft>
              <a:defRPr lang="zh-CN" altLang="en-US" sz="3400" b="1" kern="1200" spc="0" dirty="0">
                <a:ln>
                  <a:noFill/>
                </a:ln>
                <a:solidFill>
                  <a:schemeClr val="accent1"/>
                </a:solidFill>
                <a:effectLst/>
                <a:latin typeface="+mj-ea"/>
                <a:ea typeface="+mj-ea"/>
                <a:cs typeface="+mj-cs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pic>
        <p:nvPicPr>
          <p:cNvPr id="275" name="图片 274"/>
          <p:cNvPicPr>
            <a:picLocks noChangeAspect="1"/>
          </p:cNvPicPr>
          <p:nvPr userDrawn="1"/>
        </p:nvPicPr>
        <p:blipFill rotWithShape="1">
          <a:blip r:embed="rId3"/>
          <a:srcRect l="8510" r="8510" b="44070"/>
          <a:stretch>
            <a:fillRect/>
          </a:stretch>
        </p:blipFill>
        <p:spPr>
          <a:xfrm>
            <a:off x="0" y="5125585"/>
            <a:ext cx="12192000" cy="1738997"/>
          </a:xfrm>
          <a:prstGeom prst="rect">
            <a:avLst/>
          </a:prstGeom>
        </p:spPr>
      </p:pic>
      <p:sp>
        <p:nvSpPr>
          <p:cNvPr id="152" name="矩形 151"/>
          <p:cNvSpPr/>
          <p:nvPr userDrawn="1"/>
        </p:nvSpPr>
        <p:spPr>
          <a:xfrm>
            <a:off x="5004" y="12993"/>
            <a:ext cx="12196526" cy="6858000"/>
          </a:xfrm>
          <a:prstGeom prst="rect">
            <a:avLst/>
          </a:prstGeom>
          <a:blipFill dpi="0" rotWithShape="1">
            <a:blip r:embed="rId4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81"/>
          <a:stretch>
            <a:fillRect/>
          </a:stretch>
        </p:blipFill>
        <p:spPr>
          <a:xfrm>
            <a:off x="8202224" y="-183139"/>
            <a:ext cx="4052028" cy="147609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组合 128"/>
          <p:cNvGrpSpPr/>
          <p:nvPr userDrawn="1"/>
        </p:nvGrpSpPr>
        <p:grpSpPr>
          <a:xfrm>
            <a:off x="0" y="0"/>
            <a:ext cx="12192000" cy="6864582"/>
            <a:chOff x="0" y="0"/>
            <a:chExt cx="12192000" cy="6864582"/>
          </a:xfrm>
        </p:grpSpPr>
        <p:pic>
          <p:nvPicPr>
            <p:cNvPr id="263" name="图片 262"/>
            <p:cNvPicPr>
              <a:picLocks noChangeAspect="1"/>
            </p:cNvPicPr>
            <p:nvPr userDrawn="1"/>
          </p:nvPicPr>
          <p:blipFill rotWithShape="1">
            <a:blip r:embed="rId2"/>
            <a:srcRect l="8510" r="8510" b="44070"/>
            <a:stretch>
              <a:fillRect/>
            </a:stretch>
          </p:blipFill>
          <p:spPr>
            <a:xfrm>
              <a:off x="0" y="5125585"/>
              <a:ext cx="12192000" cy="1738997"/>
            </a:xfrm>
            <a:prstGeom prst="rect">
              <a:avLst/>
            </a:prstGeom>
          </p:spPr>
        </p:pic>
        <p:sp>
          <p:nvSpPr>
            <p:cNvPr id="264" name="矩形 263"/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gradFill flip="none" rotWithShape="1">
              <a:gsLst>
                <a:gs pos="100000">
                  <a:srgbClr val="4271ED">
                    <a:lumMod val="5000"/>
                    <a:lumOff val="95000"/>
                    <a:alpha val="60000"/>
                  </a:srgbClr>
                </a:gs>
                <a:gs pos="0">
                  <a:srgbClr val="4271ED">
                    <a:lumMod val="0"/>
                    <a:lumOff val="100000"/>
                    <a:alpha val="7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10600030101010101" charset="-122"/>
                <a:ea typeface="微软雅黑" panose="020B0503020204020204" charset="-122"/>
                <a:cs typeface="+mn-cs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81"/>
          <a:stretch>
            <a:fillRect/>
          </a:stretch>
        </p:blipFill>
        <p:spPr>
          <a:xfrm>
            <a:off x="8202224" y="-183139"/>
            <a:ext cx="4052028" cy="1476098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 userDrawn="1"/>
        </p:nvCxnSpPr>
        <p:spPr>
          <a:xfrm flipV="1">
            <a:off x="0" y="858717"/>
            <a:ext cx="12192000" cy="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F89D555-4852-564E-B1D9-62748F07DA61}" type="datetime1">
              <a:rPr lang="zh-CN" altLang="en-US"/>
              <a:t>2026/9/8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7E867DD-2764-E742-9910-55B1D2E1A864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0" y="1627505"/>
            <a:ext cx="12192000" cy="2689860"/>
          </a:xfrm>
          <a:prstGeom prst="rect">
            <a:avLst/>
          </a:prstGeom>
          <a:solidFill>
            <a:schemeClr val="accent1">
              <a:lumMod val="50000"/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n>
                <a:solidFill>
                  <a:sysClr val="windowText" lastClr="000000"/>
                </a:solidFill>
              </a:ln>
              <a:solidFill>
                <a:schemeClr val="tx2">
                  <a:lumMod val="75000"/>
                </a:schemeClr>
              </a:solidFill>
              <a:highlight>
                <a:srgbClr val="000080"/>
              </a:highlight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79376" y="2418437"/>
            <a:ext cx="114492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5360"/>
            <a:r>
              <a:rPr lang="zh-CN" altLang="en-US" sz="6600" b="1" dirty="0" smtClean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科研</a:t>
            </a:r>
            <a:r>
              <a:rPr lang="zh-CN" altLang="en-US" sz="6600" b="1" dirty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创新素养加</a:t>
            </a:r>
            <a:r>
              <a:rPr lang="zh-CN" altLang="en-US" sz="6600" b="1" dirty="0" smtClean="0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分情况汇报</a:t>
            </a:r>
            <a:endParaRPr lang="zh-CN" altLang="en-US" sz="6600" b="1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550570" y="4653136"/>
            <a:ext cx="8771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学号：</a:t>
            </a:r>
            <a:endParaRPr lang="en-US" altLang="zh-CN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姓名：</a:t>
            </a:r>
            <a:endParaRPr lang="en-US" altLang="zh-CN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ctr"/>
            <a:r>
              <a:rPr lang="zh-CN" altLang="en-US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专业</a:t>
            </a:r>
            <a:r>
              <a:rPr lang="zh-CN" altLang="en-US" b="1" dirty="0" smtClean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en-US" altLang="zh-CN" b="1" dirty="0"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847927" y="2481381"/>
            <a:ext cx="6107955" cy="410445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296814" y="2484035"/>
            <a:ext cx="5453954" cy="410445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303982" y="1238165"/>
            <a:ext cx="11665295" cy="112963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2" name="组合 1"/>
          <p:cNvGrpSpPr/>
          <p:nvPr/>
        </p:nvGrpSpPr>
        <p:grpSpPr>
          <a:xfrm>
            <a:off x="1" y="356483"/>
            <a:ext cx="13080999" cy="765448"/>
            <a:chOff x="1" y="356483"/>
            <a:chExt cx="13080999" cy="765448"/>
          </a:xfrm>
        </p:grpSpPr>
        <p:sp>
          <p:nvSpPr>
            <p:cNvPr id="3" name="Text 0"/>
            <p:cNvSpPr/>
            <p:nvPr/>
          </p:nvSpPr>
          <p:spPr>
            <a:xfrm>
              <a:off x="330200" y="356483"/>
              <a:ext cx="12750800" cy="6096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4800" b="1" dirty="0" smtClean="0">
                  <a:solidFill>
                    <a:srgbClr val="1E3A8A"/>
                  </a:solidFill>
                  <a:latin typeface="Noto Sans SC" panose="020B0200000000000000" pitchFamily="34" charset="-122"/>
                  <a:ea typeface="Noto Sans SC" panose="020B0200000000000000" pitchFamily="34" charset="-122"/>
                  <a:cs typeface="Noto Sans SC" panose="020B0200000000000000" pitchFamily="34" charset="-120"/>
                </a:rPr>
                <a:t>大创</a:t>
              </a:r>
              <a:endParaRPr lang="en-US" sz="1600" dirty="0">
                <a:solidFill>
                  <a:srgbClr val="000000"/>
                </a:solidFill>
                <a:latin typeface="Calibri" panose="020F0502020204030204"/>
                <a:ea typeface="+mn-ea"/>
              </a:endParaRPr>
            </a:p>
          </p:txBody>
        </p:sp>
        <p:sp>
          <p:nvSpPr>
            <p:cNvPr id="4" name="Shape 1"/>
            <p:cNvSpPr/>
            <p:nvPr/>
          </p:nvSpPr>
          <p:spPr>
            <a:xfrm flipV="1">
              <a:off x="1" y="1062602"/>
              <a:ext cx="12192000" cy="59329"/>
            </a:xfrm>
            <a:custGeom>
              <a:avLst/>
              <a:gdLst/>
              <a:ahLst/>
              <a:cxnLst/>
              <a:rect l="l" t="t" r="r" b="b"/>
              <a:pathLst>
                <a:path w="1016000" h="50800">
                  <a:moveTo>
                    <a:pt x="0" y="0"/>
                  </a:moveTo>
                  <a:lnTo>
                    <a:pt x="1016000" y="0"/>
                  </a:lnTo>
                  <a:lnTo>
                    <a:pt x="1016000" y="50800"/>
                  </a:lnTo>
                  <a:lnTo>
                    <a:pt x="0" y="50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2C4"/>
            </a:solidFill>
          </p:spPr>
        </p:sp>
      </p:grpSp>
      <p:sp>
        <p:nvSpPr>
          <p:cNvPr id="7" name="文本框 6"/>
          <p:cNvSpPr txBox="1"/>
          <p:nvPr/>
        </p:nvSpPr>
        <p:spPr>
          <a:xfrm>
            <a:off x="623392" y="1277779"/>
            <a:ext cx="11089232" cy="89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项目相关信息</a:t>
            </a: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项目名称、结题等级（国家级</a:t>
            </a:r>
            <a:r>
              <a:rPr lang="en-US" altLang="zh-CN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北京市级</a:t>
            </a:r>
            <a:r>
              <a:rPr lang="en-US" altLang="zh-CN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校级）、队内排名等</a:t>
            </a: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07368" y="2492896"/>
            <a:ext cx="5197300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本人独立</a:t>
            </a:r>
            <a:r>
              <a:rPr lang="en-US" altLang="zh-CN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主导完成的具体任务</a:t>
            </a: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 smtClean="0"/>
              <a:t>提示</a:t>
            </a:r>
            <a:r>
              <a:rPr lang="zh-CN" altLang="en-US" dirty="0" smtClean="0"/>
              <a:t>：</a:t>
            </a:r>
            <a:r>
              <a:rPr lang="zh-CN" altLang="en-US" dirty="0"/>
              <a:t>申请加分的成果信息（</a:t>
            </a:r>
            <a:r>
              <a:rPr lang="zh-CN" altLang="en-US" b="1" dirty="0"/>
              <a:t>不申请加分的不要包含在内</a:t>
            </a:r>
            <a:r>
              <a:rPr lang="zh-CN" altLang="en-US" dirty="0"/>
              <a:t>）、每项成果中本人的具体研究工作（附证据）、创新点说明、个人贡献等，不得直接复制粘贴论文全文或项目报告大段文字。</a:t>
            </a: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51984" y="2492896"/>
            <a:ext cx="5760639" cy="330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相关佐证</a:t>
            </a:r>
            <a:r>
              <a:rPr lang="zh-CN" alt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材料</a:t>
            </a: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dirty="0" smtClean="0"/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dirty="0"/>
              <a:t>关键信息用红框圈出</a:t>
            </a: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zh-CN" altLang="en-US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847927" y="2481381"/>
            <a:ext cx="6107955" cy="410445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296814" y="2484035"/>
            <a:ext cx="5453954" cy="410445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303982" y="1238165"/>
            <a:ext cx="11665295" cy="112963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2" name="组合 1"/>
          <p:cNvGrpSpPr/>
          <p:nvPr/>
        </p:nvGrpSpPr>
        <p:grpSpPr>
          <a:xfrm>
            <a:off x="1" y="356483"/>
            <a:ext cx="13080999" cy="765448"/>
            <a:chOff x="1" y="356483"/>
            <a:chExt cx="13080999" cy="765448"/>
          </a:xfrm>
        </p:grpSpPr>
        <p:sp>
          <p:nvSpPr>
            <p:cNvPr id="3" name="Text 0"/>
            <p:cNvSpPr/>
            <p:nvPr/>
          </p:nvSpPr>
          <p:spPr>
            <a:xfrm>
              <a:off x="330200" y="356483"/>
              <a:ext cx="12750800" cy="6096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4800" b="1" dirty="0" smtClean="0">
                  <a:solidFill>
                    <a:srgbClr val="1E3A8A"/>
                  </a:solidFill>
                  <a:latin typeface="Noto Sans SC" panose="020B0200000000000000" pitchFamily="34" charset="-122"/>
                  <a:ea typeface="Noto Sans SC" panose="020B0200000000000000" pitchFamily="34" charset="-122"/>
                </a:rPr>
                <a:t>竞赛</a:t>
              </a:r>
              <a:endParaRPr lang="en-US" altLang="zh-CN" sz="4800" b="1" dirty="0" smtClean="0">
                <a:solidFill>
                  <a:srgbClr val="1E3A8A"/>
                </a:solidFill>
                <a:latin typeface="Noto Sans SC" panose="020B0200000000000000" pitchFamily="34" charset="-122"/>
                <a:ea typeface="Noto Sans SC" panose="020B0200000000000000" pitchFamily="34" charset="-122"/>
              </a:endParaRPr>
            </a:p>
          </p:txBody>
        </p:sp>
        <p:sp>
          <p:nvSpPr>
            <p:cNvPr id="4" name="Shape 1"/>
            <p:cNvSpPr/>
            <p:nvPr/>
          </p:nvSpPr>
          <p:spPr>
            <a:xfrm flipV="1">
              <a:off x="1" y="1062602"/>
              <a:ext cx="12192000" cy="59329"/>
            </a:xfrm>
            <a:custGeom>
              <a:avLst/>
              <a:gdLst/>
              <a:ahLst/>
              <a:cxnLst/>
              <a:rect l="l" t="t" r="r" b="b"/>
              <a:pathLst>
                <a:path w="1016000" h="50800">
                  <a:moveTo>
                    <a:pt x="0" y="0"/>
                  </a:moveTo>
                  <a:lnTo>
                    <a:pt x="1016000" y="0"/>
                  </a:lnTo>
                  <a:lnTo>
                    <a:pt x="1016000" y="50800"/>
                  </a:lnTo>
                  <a:lnTo>
                    <a:pt x="0" y="50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2C4"/>
            </a:solidFill>
          </p:spPr>
        </p:sp>
      </p:grpSp>
      <p:sp>
        <p:nvSpPr>
          <p:cNvPr id="7" name="文本框 6"/>
          <p:cNvSpPr txBox="1"/>
          <p:nvPr/>
        </p:nvSpPr>
        <p:spPr>
          <a:xfrm>
            <a:off x="623392" y="1277779"/>
            <a:ext cx="11089232" cy="89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竞赛</a:t>
            </a: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相关信息</a:t>
            </a: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说明大赛主办方、参赛队伍规模、设奖情况、队内</a:t>
            </a: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排名等</a:t>
            </a: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07368" y="2492896"/>
            <a:ext cx="5343400" cy="330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本人独立</a:t>
            </a:r>
            <a:r>
              <a:rPr lang="en-US" altLang="zh-CN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主导完成的具体任务</a:t>
            </a: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/>
              <a:t>提示</a:t>
            </a:r>
            <a:r>
              <a:rPr lang="zh-CN" altLang="en-US" dirty="0"/>
              <a:t>：申请加分的成果信息（</a:t>
            </a:r>
            <a:r>
              <a:rPr lang="zh-CN" altLang="en-US" b="1" dirty="0"/>
              <a:t>不申请加分的不要包含在内</a:t>
            </a:r>
            <a:r>
              <a:rPr lang="zh-CN" altLang="en-US" dirty="0"/>
              <a:t>）、每项成果中本人的具体研究工作（附证据）、创新点说明、个人贡献等，不得直接复制粘贴论文全文或项目报告大段文字。</a:t>
            </a: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51984" y="2492896"/>
            <a:ext cx="5832647" cy="4510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相关佐证</a:t>
            </a:r>
            <a:r>
              <a:rPr lang="zh-CN" alt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材料</a:t>
            </a: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 smtClean="0"/>
              <a:t>竞赛照片、奖状、备</a:t>
            </a:r>
            <a:r>
              <a:rPr lang="zh-CN" altLang="en-US" b="1" dirty="0" smtClean="0"/>
              <a:t>赛等的</a:t>
            </a:r>
            <a:r>
              <a:rPr lang="zh-CN" altLang="en-US" b="1" dirty="0" smtClean="0"/>
              <a:t>过程性支撑</a:t>
            </a:r>
            <a:r>
              <a:rPr lang="zh-CN" altLang="en-US" b="1" dirty="0" smtClean="0"/>
              <a:t>材料</a:t>
            </a:r>
            <a:r>
              <a:rPr lang="zh-CN" altLang="en-US" b="1" dirty="0"/>
              <a:t>，</a:t>
            </a:r>
            <a:r>
              <a:rPr lang="zh-CN" altLang="en-US" dirty="0" smtClean="0"/>
              <a:t>关键</a:t>
            </a:r>
            <a:r>
              <a:rPr lang="zh-CN" altLang="en-US" dirty="0" smtClean="0"/>
              <a:t>信息用</a:t>
            </a:r>
            <a:r>
              <a:rPr lang="zh-CN" altLang="en-US" dirty="0"/>
              <a:t>红框圈</a:t>
            </a:r>
            <a:r>
              <a:rPr lang="zh-CN" altLang="en-US" dirty="0" smtClean="0"/>
              <a:t>出</a:t>
            </a: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zh-CN" altLang="en-US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2640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/>
        </p:nvSpPr>
        <p:spPr>
          <a:xfrm>
            <a:off x="5847927" y="2481381"/>
            <a:ext cx="6107955" cy="410445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文本框 8"/>
          <p:cNvSpPr txBox="1"/>
          <p:nvPr/>
        </p:nvSpPr>
        <p:spPr>
          <a:xfrm>
            <a:off x="296814" y="2484035"/>
            <a:ext cx="5453954" cy="410445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303982" y="1238165"/>
            <a:ext cx="11665295" cy="112963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2" name="组合 1"/>
          <p:cNvGrpSpPr/>
          <p:nvPr/>
        </p:nvGrpSpPr>
        <p:grpSpPr>
          <a:xfrm>
            <a:off x="1" y="356483"/>
            <a:ext cx="13080999" cy="765448"/>
            <a:chOff x="1" y="356483"/>
            <a:chExt cx="13080999" cy="765448"/>
          </a:xfrm>
        </p:grpSpPr>
        <p:sp>
          <p:nvSpPr>
            <p:cNvPr id="3" name="Text 0"/>
            <p:cNvSpPr/>
            <p:nvPr/>
          </p:nvSpPr>
          <p:spPr>
            <a:xfrm>
              <a:off x="330200" y="356483"/>
              <a:ext cx="12750800" cy="6096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4800" b="1" dirty="0" smtClean="0">
                  <a:solidFill>
                    <a:srgbClr val="1E3A8A"/>
                  </a:solidFill>
                  <a:latin typeface="Noto Sans SC" panose="020B0200000000000000" pitchFamily="34" charset="-122"/>
                  <a:ea typeface="Noto Sans SC" panose="020B0200000000000000" pitchFamily="34" charset="-122"/>
                </a:rPr>
                <a:t>论文、专利等</a:t>
              </a:r>
              <a:endParaRPr lang="en-US" altLang="zh-CN" sz="4800" b="1" dirty="0" smtClean="0">
                <a:solidFill>
                  <a:srgbClr val="1E3A8A"/>
                </a:solidFill>
                <a:latin typeface="Noto Sans SC" panose="020B0200000000000000" pitchFamily="34" charset="-122"/>
                <a:ea typeface="Noto Sans SC" panose="020B0200000000000000" pitchFamily="34" charset="-122"/>
              </a:endParaRPr>
            </a:p>
          </p:txBody>
        </p:sp>
        <p:sp>
          <p:nvSpPr>
            <p:cNvPr id="4" name="Shape 1"/>
            <p:cNvSpPr/>
            <p:nvPr/>
          </p:nvSpPr>
          <p:spPr>
            <a:xfrm flipV="1">
              <a:off x="1" y="1062602"/>
              <a:ext cx="12192000" cy="59329"/>
            </a:xfrm>
            <a:custGeom>
              <a:avLst/>
              <a:gdLst/>
              <a:ahLst/>
              <a:cxnLst/>
              <a:rect l="l" t="t" r="r" b="b"/>
              <a:pathLst>
                <a:path w="1016000" h="50800">
                  <a:moveTo>
                    <a:pt x="0" y="0"/>
                  </a:moveTo>
                  <a:lnTo>
                    <a:pt x="1016000" y="0"/>
                  </a:lnTo>
                  <a:lnTo>
                    <a:pt x="1016000" y="50800"/>
                  </a:lnTo>
                  <a:lnTo>
                    <a:pt x="0" y="508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472C4"/>
            </a:solidFill>
          </p:spPr>
        </p:sp>
      </p:grpSp>
      <p:sp>
        <p:nvSpPr>
          <p:cNvPr id="7" name="文本框 6"/>
          <p:cNvSpPr txBox="1"/>
          <p:nvPr/>
        </p:nvSpPr>
        <p:spPr>
          <a:xfrm>
            <a:off x="623392" y="1277779"/>
            <a:ext cx="11089232" cy="89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论文相关信息</a:t>
            </a: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需说明每个作者的单位、合作情况、论文创新</a:t>
            </a: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点等</a:t>
            </a: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07368" y="2492896"/>
            <a:ext cx="5343400" cy="33055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本人独立</a:t>
            </a:r>
            <a:r>
              <a:rPr lang="en-US" altLang="zh-CN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/</a:t>
            </a:r>
            <a:r>
              <a:rPr lang="zh-CN" alt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主导完成的具体任务</a:t>
            </a: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/>
              <a:t>提示</a:t>
            </a:r>
            <a:r>
              <a:rPr lang="zh-CN" altLang="en-US" dirty="0"/>
              <a:t>：申请加分的成果信息（</a:t>
            </a:r>
            <a:r>
              <a:rPr lang="zh-CN" altLang="en-US" b="1" dirty="0"/>
              <a:t>不申请加分的不要包含在内</a:t>
            </a:r>
            <a:r>
              <a:rPr lang="zh-CN" altLang="en-US" dirty="0"/>
              <a:t>）、每项成果中本人的具体研究工作（附证据）、创新点说明、个人贡献等，不得直接复制粘贴论文全文或项目报告大段文字。</a:t>
            </a: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951984" y="2492896"/>
            <a:ext cx="5832647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相关佐证</a:t>
            </a:r>
            <a:r>
              <a:rPr lang="zh-CN" altLang="en-US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材料</a:t>
            </a:r>
            <a:r>
              <a:rPr lang="zh-CN" altLang="en-US" b="1" dirty="0" smtClean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r>
              <a:rPr lang="zh-CN" altLang="en-US" dirty="0" smtClean="0"/>
              <a:t>关键</a:t>
            </a:r>
            <a:r>
              <a:rPr lang="zh-CN" altLang="en-US" dirty="0"/>
              <a:t>信息用红框圈出</a:t>
            </a: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en-US" altLang="zh-CN" b="1" dirty="0" smtClean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just">
              <a:lnSpc>
                <a:spcPct val="145000"/>
              </a:lnSpc>
              <a:buClr>
                <a:schemeClr val="tx1"/>
              </a:buClr>
              <a:defRPr/>
            </a:pPr>
            <a:endParaRPr lang="zh-CN" altLang="en-US" b="1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993680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2VlMDI2NmEzMDEwMjRkMjBjNGRhZjg3ODYyMzBkMGEifQ=="/>
</p:tagLst>
</file>

<file path=ppt/theme/theme1.xml><?xml version="1.0" encoding="utf-8"?>
<a:theme xmlns:a="http://schemas.openxmlformats.org/drawingml/2006/main" name="1_Office 主题">
  <a:themeElements>
    <a:clrScheme name="自定义 522">
      <a:dk1>
        <a:srgbClr val="3B3B3B"/>
      </a:dk1>
      <a:lt1>
        <a:sysClr val="window" lastClr="FFFFFF"/>
      </a:lt1>
      <a:dk2>
        <a:srgbClr val="1F497D"/>
      </a:dk2>
      <a:lt2>
        <a:srgbClr val="EEECE1"/>
      </a:lt2>
      <a:accent1>
        <a:srgbClr val="185EDA"/>
      </a:accent1>
      <a:accent2>
        <a:srgbClr val="CC0F00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319</Words>
  <Application>Microsoft Office PowerPoint</Application>
  <PresentationFormat>宽屏</PresentationFormat>
  <Paragraphs>48</Paragraphs>
  <Slides>4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Noto Sans SC</vt:lpstr>
      <vt:lpstr>等线</vt:lpstr>
      <vt:lpstr>宋体</vt:lpstr>
      <vt:lpstr>微软雅黑</vt:lpstr>
      <vt:lpstr>Arial</vt:lpstr>
      <vt:lpstr>Calibri</vt:lpstr>
      <vt:lpstr>1_Office 主题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徐</dc:title>
  <dc:creator>lenovo</dc:creator>
  <cp:lastModifiedBy>lenovo</cp:lastModifiedBy>
  <cp:revision>2626</cp:revision>
  <cp:lastPrinted>2026-09-08T04:03:27Z</cp:lastPrinted>
  <dcterms:created xsi:type="dcterms:W3CDTF">2015-10-19T03:34:00Z</dcterms:created>
  <dcterms:modified xsi:type="dcterms:W3CDTF">2026-09-08T09:26:14Z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561BA6C7F5C54A3FAD56EA47BDA51CBE_13</vt:lpwstr>
  </property>
  <property fmtid="{D5CDD505-2E9C-101B-9397-08002B2CF9AE}" pid="3" name="KSOProductBuildVer">
    <vt:lpwstr>2052-12.1.0.23125</vt:lpwstr>
  </property>
</Properties>
</file>